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48" r:id="rId1"/>
  </p:sldMasterIdLst>
  <p:notesMasterIdLst>
    <p:notesMasterId r:id="rId15"/>
  </p:notesMasterIdLst>
  <p:sldIdLst>
    <p:sldId id="260" r:id="rId2"/>
    <p:sldId id="261" r:id="rId3"/>
    <p:sldId id="266" r:id="rId4"/>
    <p:sldId id="294" r:id="rId5"/>
    <p:sldId id="295" r:id="rId6"/>
    <p:sldId id="296" r:id="rId7"/>
    <p:sldId id="297" r:id="rId8"/>
    <p:sldId id="298" r:id="rId9"/>
    <p:sldId id="267" r:id="rId10"/>
    <p:sldId id="299" r:id="rId11"/>
    <p:sldId id="300" r:id="rId12"/>
    <p:sldId id="301" r:id="rId13"/>
    <p:sldId id="283" r:id="rId14"/>
  </p:sldIdLst>
  <p:sldSz cx="12192000" cy="6858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Manrope" pitchFamily="2" charset="0"/>
      <p:regular r:id="rId20"/>
      <p:bold r:id="rId21"/>
    </p:embeddedFont>
    <p:embeddedFont>
      <p:font typeface="Manrope ExtraBold" pitchFamily="2" charset="0"/>
      <p:regular r:id="rId22"/>
      <p:bold r:id="rId23"/>
    </p:embeddedFont>
    <p:embeddedFont>
      <p:font typeface="Manrope Light" pitchFamily="2" charset="0"/>
      <p:regular r:id="rId24"/>
    </p:embeddedFont>
    <p:embeddedFont>
      <p:font typeface="Manrope Medium" pitchFamily="2" charset="0"/>
      <p:regular r:id="rId25"/>
    </p:embeddedFont>
    <p:embeddedFont>
      <p:font typeface="Verdana" panose="020B0604030504040204" pitchFamily="34" charset="0"/>
      <p:regular r:id="rId26"/>
      <p:bold r:id="rId27"/>
      <p:italic r:id="rId28"/>
      <p:boldItalic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gela Calabrese" initials="AC" lastIdx="41" clrIdx="0">
    <p:extLst>
      <p:ext uri="{19B8F6BF-5375-455C-9EA6-DF929625EA0E}">
        <p15:presenceInfo xmlns:p15="http://schemas.microsoft.com/office/powerpoint/2012/main" userId="e6305a1348bed19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51" autoAdjust="0"/>
    <p:restoredTop sz="96327"/>
  </p:normalViewPr>
  <p:slideViewPr>
    <p:cSldViewPr snapToGrid="0" snapToObjects="1">
      <p:cViewPr varScale="1">
        <p:scale>
          <a:sx n="112" d="100"/>
          <a:sy n="112" d="100"/>
        </p:scale>
        <p:origin x="43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0" i="0" u="none" strike="noStrike" kern="1200" spc="0" baseline="0">
                <a:solidFill>
                  <a:srgbClr val="777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r>
              <a:rPr lang="en-US">
                <a:solidFill>
                  <a:srgbClr val="77787A"/>
                </a:solidFill>
              </a:rPr>
              <a:t>Estimated Cumulative Savings per Employee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0" i="0" u="none" strike="noStrike" kern="1200" spc="0" baseline="0">
              <a:solidFill>
                <a:srgbClr val="7778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rgbClr val="77787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Year 1</c:v>
                </c:pt>
                <c:pt idx="1">
                  <c:v>Year 2</c:v>
                </c:pt>
                <c:pt idx="2">
                  <c:v>Year 3</c:v>
                </c:pt>
                <c:pt idx="3">
                  <c:v>Year 4</c:v>
                </c:pt>
                <c:pt idx="4">
                  <c:v>Year 5</c:v>
                </c:pt>
              </c:strCache>
            </c:strRef>
          </c:cat>
          <c:val>
            <c:numRef>
              <c:f>Sheet1!$B$2:$B$6</c:f>
              <c:numCache>
                <c:formatCode>0</c:formatCode>
                <c:ptCount val="5"/>
                <c:pt idx="0" formatCode="&quot;$&quot;#,##0_);[Red]\(&quot;$&quot;#,##0\)">
                  <c:v>1300</c:v>
                </c:pt>
                <c:pt idx="1">
                  <c:v>2700</c:v>
                </c:pt>
                <c:pt idx="2">
                  <c:v>4300</c:v>
                </c:pt>
                <c:pt idx="3">
                  <c:v>6000</c:v>
                </c:pt>
                <c:pt idx="4">
                  <c:v>7900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FA-41E4-A1ED-4382DE9B03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axId val="46697984"/>
        <c:axId val="33061632"/>
      </c:barChart>
      <c:catAx>
        <c:axId val="46697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777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pPr>
            <a:endParaRPr lang="en-US"/>
          </a:p>
        </c:txPr>
        <c:crossAx val="33061632"/>
        <c:crosses val="autoZero"/>
        <c:auto val="1"/>
        <c:lblAlgn val="ctr"/>
        <c:lblOffset val="100"/>
        <c:noMultiLvlLbl val="0"/>
      </c:catAx>
      <c:valAx>
        <c:axId val="3306163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$&quot;#,##0_);[Red]\(&quot;$&quot;#,##0\)" sourceLinked="1"/>
        <c:majorTickMark val="none"/>
        <c:minorTickMark val="none"/>
        <c:tickLblPos val="nextTo"/>
        <c:crossAx val="466979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49310-29D3-4B42-88D1-A5A2669DD216}" type="datetimeFigureOut">
              <a:rPr lang="en-US" smtClean="0"/>
              <a:t>10/28/2022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BE8495-605E-C940-9708-8E6084CDC9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97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50A1BD-5F07-B14C-BDA7-286F2862E3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70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21B51EBB-113A-6C48-9BB3-318051957D3B}"/>
              </a:ext>
            </a:extLst>
          </p:cNvPr>
          <p:cNvSpPr/>
          <p:nvPr userDrawn="1"/>
        </p:nvSpPr>
        <p:spPr>
          <a:xfrm>
            <a:off x="1" y="0"/>
            <a:ext cx="7716252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Background pattern&#10;&#10;Description automatically generated">
            <a:extLst>
              <a:ext uri="{FF2B5EF4-FFF2-40B4-BE49-F238E27FC236}">
                <a16:creationId xmlns:a16="http://schemas.microsoft.com/office/drawing/2014/main" id="{334256CD-6DB9-B648-B9D1-269E618777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7826311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37FE31-E3EE-5E4A-962D-6226171167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425" y="4105275"/>
            <a:ext cx="4719638" cy="868363"/>
          </a:xfrm>
        </p:spPr>
        <p:txBody>
          <a:bodyPr/>
          <a:lstStyle>
            <a:lvl1pPr algn="l"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969D62-B958-1445-8AEA-62690CC0C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99425" y="5164138"/>
            <a:ext cx="4351337" cy="998537"/>
          </a:xfrm>
        </p:spPr>
        <p:txBody>
          <a:bodyPr anchor="t"/>
          <a:lstStyle>
            <a:lvl1pPr algn="l">
              <a:lnSpc>
                <a:spcPct val="100000"/>
              </a:lnSpc>
              <a:spcBef>
                <a:spcPts val="0"/>
              </a:spcBef>
              <a:defRPr sz="1800">
                <a:solidFill>
                  <a:schemeClr val="accent1"/>
                </a:solidFill>
              </a:defRPr>
            </a:lvl1pPr>
            <a:lvl2pPr algn="ctr">
              <a:defRPr sz="1600">
                <a:solidFill>
                  <a:schemeClr val="accent1"/>
                </a:solidFill>
              </a:defRPr>
            </a:lvl2pPr>
            <a:lvl3pPr algn="ctr">
              <a:defRPr sz="1600">
                <a:solidFill>
                  <a:schemeClr val="accent1"/>
                </a:solidFill>
              </a:defRPr>
            </a:lvl3pPr>
            <a:lvl4pPr algn="ctr">
              <a:defRPr sz="1600">
                <a:solidFill>
                  <a:schemeClr val="accent1"/>
                </a:solidFill>
              </a:defRPr>
            </a:lvl4pPr>
            <a:lvl5pPr algn="ctr"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B7C3EB-F30B-BE4B-8DAB-6A5B07ED5B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99425" y="6162675"/>
            <a:ext cx="4351337" cy="466725"/>
          </a:xfrm>
        </p:spPr>
        <p:txBody>
          <a:bodyPr/>
          <a:lstStyle>
            <a:lvl1pPr algn="l">
              <a:defRPr sz="1600" b="0" i="0">
                <a:solidFill>
                  <a:schemeClr val="accent1"/>
                </a:solidFill>
                <a:latin typeface="Manrope ExtraBold" pitchFamily="2" charset="0"/>
              </a:defRPr>
            </a:lvl1pPr>
            <a:lvl2pPr algn="ctr">
              <a:defRPr sz="1200" b="1">
                <a:solidFill>
                  <a:schemeClr val="accent1"/>
                </a:solidFill>
              </a:defRPr>
            </a:lvl2pPr>
            <a:lvl3pPr algn="ctr">
              <a:defRPr sz="1200" b="1">
                <a:solidFill>
                  <a:schemeClr val="accent1"/>
                </a:solidFill>
              </a:defRPr>
            </a:lvl3pPr>
            <a:lvl4pPr algn="ctr">
              <a:defRPr sz="1200" b="1">
                <a:solidFill>
                  <a:schemeClr val="accent1"/>
                </a:solidFill>
              </a:defRPr>
            </a:lvl4pPr>
            <a:lvl5pPr algn="ctr"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84D74BB-397C-8446-95FA-2A04A20772FA}"/>
              </a:ext>
            </a:extLst>
          </p:cNvPr>
          <p:cNvSpPr/>
          <p:nvPr userDrawn="1"/>
        </p:nvSpPr>
        <p:spPr>
          <a:xfrm>
            <a:off x="-1008875" y="-1947376"/>
            <a:ext cx="3460623" cy="34569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6EDEE2-F3C4-4C7E-B3E1-5736A9E846A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399425" y="3333020"/>
            <a:ext cx="5340017" cy="40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50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6D92EA8-1344-884F-B710-FFA7F9FE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7F70F9A-C065-604F-9514-179E4FEF8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EEF7DAA-829C-634F-A4BA-A90A59AAA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2E1BCC7-819B-A447-B0DB-7C36D932B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94F1F48-E5DC-CF43-AD94-0EB2269E5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7CAEA67-1143-DB46-9F44-369B9412B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90F0537B-9B12-FB4B-8A99-1F01F3E8263A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3F56934D-7EB3-634C-9331-D00F911C0A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5169526-E11F-4395-A09A-DF672AF3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4963784"/>
            <a:ext cx="5095459" cy="1325806"/>
          </a:xfrm>
        </p:spPr>
        <p:txBody>
          <a:bodyPr anchor="t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827384AF-800B-44AE-BBA5-96B03C62060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4400368"/>
            <a:ext cx="5095459" cy="51889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Manrope ExtraBold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5A91AF2-BCAE-465F-90CE-D24A1C3D4D2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48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D9F86F62-C6E4-0649-9BDB-C94C347ADD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CD5C679-5E5C-48F9-AA74-955469233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4963784"/>
            <a:ext cx="5095459" cy="1325806"/>
          </a:xfrm>
        </p:spPr>
        <p:txBody>
          <a:bodyPr anchor="t"/>
          <a:lstStyle>
            <a:lvl1pPr>
              <a:defRPr sz="4000" b="0" i="0">
                <a:solidFill>
                  <a:schemeClr val="bg1"/>
                </a:solidFill>
                <a:latin typeface="Manrope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E1DA530C-8393-4A01-9449-2CCFA46995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4400368"/>
            <a:ext cx="5095459" cy="51889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Manrope ExtraBold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7FF036E-8308-458D-849D-A6BA11E49AD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76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1C94C-4DCA-874B-B39D-6835B9242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6602E7-92E6-BD44-820A-9F80C4C203F9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74B1BC58-0A14-4D39-95C0-39B5A65A3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5544272"/>
            <a:ext cx="7284900" cy="745317"/>
          </a:xfrm>
        </p:spPr>
        <p:txBody>
          <a:bodyPr anchor="b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B351E3-CE84-426B-B321-EE4F08EAE5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378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784D0D0-D368-854B-AC88-A27FFAE1E4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F0E0928-9040-BC4B-BDD7-C27AFE9A043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26CAC5-0949-4F46-98D2-9651E2EF1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57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ve Divider Light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36D92EA8-1344-884F-B710-FFA7F9FE24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7F70F9A-C065-604F-9514-179E4FEF82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6EEF7DAA-829C-634F-A4BA-A90A59AAA7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22E1BCC7-819B-A447-B0DB-7C36D932B83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994F1F48-E5DC-CF43-AD94-0EB2269E59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C7CAEA67-1143-DB46-9F44-369B9412BF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002BB024-9BB7-5F41-8B7E-702EC682E3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8596CA12-5129-4E53-8F10-5880E19812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153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ve Divider Mediu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1"/>
                </a:solidFill>
              </a:rPr>
              <a:t>Copyright © 2020. Confidential.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EC7E12F5-770C-DB4A-A5E5-9CEFF7878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C0273D-6B23-463B-9775-49B6DB39AAF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23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ve Divi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628C825C-8490-3A48-8995-CF0D7F3CEE6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482790" cy="3430580"/>
          </a:xfrm>
          <a:prstGeom prst="rect">
            <a:avLst/>
          </a:prstGeom>
        </p:spPr>
      </p:pic>
      <p:pic>
        <p:nvPicPr>
          <p:cNvPr id="20" name="Picture 19" descr="A close up of a logo&#10;&#10;Description automatically generated">
            <a:extLst>
              <a:ext uri="{FF2B5EF4-FFF2-40B4-BE49-F238E27FC236}">
                <a16:creationId xmlns:a16="http://schemas.microsoft.com/office/drawing/2014/main" id="{2DF1C8C3-A249-EC41-9AF6-5CEB8416F5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429445"/>
            <a:ext cx="4482790" cy="3430580"/>
          </a:xfrm>
          <a:prstGeom prst="rect">
            <a:avLst/>
          </a:prstGeom>
        </p:spPr>
      </p:pic>
      <p:pic>
        <p:nvPicPr>
          <p:cNvPr id="21" name="Picture 20" descr="A close up of a logo&#10;&#10;Description automatically generated">
            <a:extLst>
              <a:ext uri="{FF2B5EF4-FFF2-40B4-BE49-F238E27FC236}">
                <a16:creationId xmlns:a16="http://schemas.microsoft.com/office/drawing/2014/main" id="{00C4CF78-4493-5B4E-95E0-1D712D5FAA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0"/>
            <a:ext cx="4482790" cy="3430580"/>
          </a:xfrm>
          <a:prstGeom prst="rect">
            <a:avLst/>
          </a:prstGeom>
        </p:spPr>
      </p:pic>
      <p:pic>
        <p:nvPicPr>
          <p:cNvPr id="22" name="Picture 21" descr="A close up of a logo&#10;&#10;Description automatically generated">
            <a:extLst>
              <a:ext uri="{FF2B5EF4-FFF2-40B4-BE49-F238E27FC236}">
                <a16:creationId xmlns:a16="http://schemas.microsoft.com/office/drawing/2014/main" id="{CB26343C-9F1C-1F4C-819A-16C286FAFD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2790" y="3429445"/>
            <a:ext cx="4482790" cy="3430580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:a16="http://schemas.microsoft.com/office/drawing/2014/main" id="{D20D158D-311E-594D-B92F-D899026002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24" name="Picture 23" descr="A close up of a logo&#10;&#10;Description automatically generated">
            <a:extLst>
              <a:ext uri="{FF2B5EF4-FFF2-40B4-BE49-F238E27FC236}">
                <a16:creationId xmlns:a16="http://schemas.microsoft.com/office/drawing/2014/main" id="{F7BA8C69-4A20-AE41-B9AA-F9B0FBF57D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7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1C0E7475-A4DD-EE4C-89F7-C7E068B3E6E2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2" name="Text Placeholder 26">
            <a:extLst>
              <a:ext uri="{FF2B5EF4-FFF2-40B4-BE49-F238E27FC236}">
                <a16:creationId xmlns:a16="http://schemas.microsoft.com/office/drawing/2014/main" id="{EC7E12F5-770C-DB4A-A5E5-9CEFF7878A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97713" y="1433036"/>
            <a:ext cx="9396572" cy="4055341"/>
          </a:xfrm>
        </p:spPr>
        <p:txBody>
          <a:bodyPr anchor="ctr"/>
          <a:lstStyle>
            <a:lvl1pPr marL="0" indent="0" algn="ctr">
              <a:lnSpc>
                <a:spcPct val="125000"/>
              </a:lnSpc>
              <a:buNone/>
              <a:defRPr sz="2200">
                <a:solidFill>
                  <a:schemeClr val="bg1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8F84A49-4AF2-4A35-850C-29222A81A5D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57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arm Divider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4E1B92-2073-0747-8893-948267E24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874"/>
            <a:ext cx="11378128" cy="6096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65F0D-4EFA-A14F-A91B-71CDAFD81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295" y="4273826"/>
            <a:ext cx="4916833" cy="1849091"/>
          </a:xfrm>
        </p:spPr>
        <p:txBody>
          <a:bodyPr anchor="ctr"/>
          <a:lstStyle>
            <a:lvl1pPr algn="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C7CA4B-0E94-489B-958F-286F118A94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474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arm Divider Medium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865F0D-4EFA-A14F-A91B-71CDAFD81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295" y="4273826"/>
            <a:ext cx="4916833" cy="1849091"/>
          </a:xfrm>
        </p:spPr>
        <p:txBody>
          <a:bodyPr anchor="ctr"/>
          <a:lstStyle>
            <a:lvl1pPr algn="r"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bg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1"/>
                </a:solidFill>
              </a:rPr>
              <a:t>Copyright © 2020. Confidential.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93ACD7C3-BB17-3446-A526-49BE7A47D2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874"/>
            <a:ext cx="11378127" cy="6093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8BC998-8407-4AB4-804B-21239BBBF0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6476" y="6489526"/>
            <a:ext cx="1827104" cy="137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932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warm Divider 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904E1B92-2073-0747-8893-948267E24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96874"/>
            <a:ext cx="11378128" cy="60960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865F0D-4EFA-A14F-A91B-71CDAFD817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295" y="4273826"/>
            <a:ext cx="4916833" cy="1849091"/>
          </a:xfrm>
        </p:spPr>
        <p:txBody>
          <a:bodyPr anchor="ctr"/>
          <a:lstStyle>
            <a:lvl1pPr algn="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413B1D0-F2AF-ED44-BBF7-A169E667CDE6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867A775-1465-49FC-9A91-4F1D16E0B3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644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0BFD02-04CE-054B-BEAE-D7308D234AD0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E97CD52-8BED-4627-9DB0-11020EB19F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475820"/>
            <a:ext cx="11199155" cy="4917983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FDAE7909-CEF8-4C56-B062-A11C27B24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5544272"/>
            <a:ext cx="7284900" cy="745317"/>
          </a:xfrm>
        </p:spPr>
        <p:txBody>
          <a:bodyPr anchor="b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6E129F5-D09E-47F1-A4F4-D1D3306759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332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 Photo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9CEE5AF-634F-2C44-825F-AF80D96A477B}"/>
              </a:ext>
            </a:extLst>
          </p:cNvPr>
          <p:cNvSpPr/>
          <p:nvPr userDrawn="1"/>
        </p:nvSpPr>
        <p:spPr>
          <a:xfrm>
            <a:off x="0" y="5914663"/>
            <a:ext cx="12192000" cy="943337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>
                  <a:alpha val="42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1C94C-4DCA-874B-B39D-6835B92423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B6602E7-92E6-BD44-820A-9F80C4C203F9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bg1"/>
                </a:solidFill>
              </a:rPr>
              <a:t>Copyright © 2020. Confidential.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7ED0B9D-0660-1741-ACA8-43CF8F19C103}"/>
              </a:ext>
            </a:extLst>
          </p:cNvPr>
          <p:cNvSpPr/>
          <p:nvPr userDrawn="1"/>
        </p:nvSpPr>
        <p:spPr>
          <a:xfrm>
            <a:off x="6447098" y="-1145894"/>
            <a:ext cx="6574454" cy="6573726"/>
          </a:xfrm>
          <a:prstGeom prst="ellipse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baseline="0" dirty="0">
              <a:latin typeface="Manrope" pitchFamily="2" charset="0"/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343C4E32-FEC5-EA42-800E-9251E2FE36A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62838" y="309563"/>
            <a:ext cx="4381500" cy="4151312"/>
          </a:xfrm>
        </p:spPr>
        <p:txBody>
          <a:bodyPr anchor="ctr"/>
          <a:lstStyle>
            <a:lvl1pPr algn="ctr">
              <a:defRPr sz="2200">
                <a:solidFill>
                  <a:schemeClr val="bg1"/>
                </a:solidFill>
              </a:defRPr>
            </a:lvl1pPr>
            <a:lvl2pPr algn="ctr">
              <a:defRPr sz="2200">
                <a:solidFill>
                  <a:schemeClr val="bg1"/>
                </a:solidFill>
              </a:defRPr>
            </a:lvl2pPr>
            <a:lvl3pPr algn="ctr">
              <a:defRPr sz="22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6">
            <a:extLst>
              <a:ext uri="{FF2B5EF4-FFF2-40B4-BE49-F238E27FC236}">
                <a16:creationId xmlns:a16="http://schemas.microsoft.com/office/drawing/2014/main" id="{425CB949-464E-5A46-BE63-DC9AF9E5E4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955178" y="1353344"/>
            <a:ext cx="4381500" cy="4151312"/>
          </a:xfrm>
        </p:spPr>
        <p:txBody>
          <a:bodyPr anchor="ctr"/>
          <a:lstStyle>
            <a:lvl1pPr algn="ctr">
              <a:lnSpc>
                <a:spcPct val="100000"/>
              </a:lnSpc>
              <a:defRPr sz="2200">
                <a:solidFill>
                  <a:schemeClr val="accent1"/>
                </a:solidFill>
              </a:defRPr>
            </a:lvl1pPr>
            <a:lvl2pPr algn="ctr">
              <a:defRPr sz="2200">
                <a:solidFill>
                  <a:schemeClr val="bg1"/>
                </a:solidFill>
              </a:defRPr>
            </a:lvl2pPr>
            <a:lvl3pPr algn="ctr">
              <a:defRPr sz="2200">
                <a:solidFill>
                  <a:schemeClr val="bg1"/>
                </a:solidFill>
              </a:defRPr>
            </a:lvl3pPr>
            <a:lvl4pPr algn="ctr">
              <a:defRPr sz="2200">
                <a:solidFill>
                  <a:schemeClr val="bg1"/>
                </a:solidFill>
              </a:defRPr>
            </a:lvl4pPr>
            <a:lvl5pPr algn="ctr">
              <a:defRPr sz="2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Format &gt; Slide Background </a:t>
            </a:r>
            <a:br>
              <a:rPr lang="en-US" dirty="0"/>
            </a:br>
            <a:r>
              <a:rPr lang="en-US" dirty="0"/>
              <a:t>to insert a background image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80E700-AD99-4213-9330-53ADF0449DD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193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sitting in front of a window&#10;&#10;Description automatically generated">
            <a:extLst>
              <a:ext uri="{FF2B5EF4-FFF2-40B4-BE49-F238E27FC236}">
                <a16:creationId xmlns:a16="http://schemas.microsoft.com/office/drawing/2014/main" id="{B3A9162A-3659-424D-B0D6-95FC43A444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27" name="Picture 26" descr="Background pattern&#10;&#10;Description automatically generated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4616F36-277E-46E7-B5D0-7A158280E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901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83C2BB3-849B-FF48-8B14-871CD5562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C820BA-4B23-4954-8B14-82940B5A770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780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BC01921-C49A-6445-AFC6-4065D1FDFCD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-1"/>
            <a:ext cx="12192000" cy="6887987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83C2BB3-849B-FF48-8B14-871CD5562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9FFC541-2CD3-4FD9-A0CD-1E2927DC01A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0768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53C8A4-DF2A-9049-B15B-228104A8E9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478" y="6490199"/>
            <a:ext cx="698700" cy="136487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83C2BB3-849B-FF48-8B14-871CD5562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4600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83C2BB3-849B-FF48-8B14-871CD5562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8275E0-A593-4F3A-888D-2641D0C4EC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7541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83C2BB3-849B-FF48-8B14-871CD5562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69B4D4-CD60-4D27-AA27-E463524E2A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632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 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9D49AB7B-2ADB-224B-88FA-C3DF07F22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DE761D7-EDC4-4946-AD53-61D21BD72A60}"/>
              </a:ext>
            </a:extLst>
          </p:cNvPr>
          <p:cNvSpPr/>
          <p:nvPr userDrawn="1"/>
        </p:nvSpPr>
        <p:spPr>
          <a:xfrm>
            <a:off x="1" y="0"/>
            <a:ext cx="6240378" cy="6870023"/>
          </a:xfrm>
          <a:prstGeom prst="rect">
            <a:avLst/>
          </a:prstGeom>
          <a:gradFill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183C2BB3-849B-FF48-8B14-871CD5562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8181474" cy="68580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1411705"/>
            <a:ext cx="4816141" cy="4238485"/>
          </a:xfrm>
        </p:spPr>
        <p:txBody>
          <a:bodyPr anchor="ctr"/>
          <a:lstStyle>
            <a:lvl1pPr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F137E7-3C1E-4213-8212-C6B4F96E71B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2298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1" y="1"/>
            <a:ext cx="12191997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5DD1D-9EB8-8A44-A2C4-93773762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 r="-3470"/>
          <a:stretch/>
        </p:blipFill>
        <p:spPr>
          <a:xfrm>
            <a:off x="-1" y="287537"/>
            <a:ext cx="6695269" cy="45800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78" y="4175288"/>
            <a:ext cx="5740090" cy="1959600"/>
          </a:xfrm>
        </p:spPr>
        <p:txBody>
          <a:bodyPr anchor="ctr"/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52D9080-8243-465C-8C17-3232DDE8171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4341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" y="0"/>
            <a:ext cx="12191997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bg1"/>
                </a:solidFill>
              </a:rPr>
              <a:t>Copyright © 2020. Confidential.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5DD1D-9EB8-8A44-A2C4-93773762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 r="-3470"/>
          <a:stretch/>
        </p:blipFill>
        <p:spPr>
          <a:xfrm>
            <a:off x="-1" y="287537"/>
            <a:ext cx="6695269" cy="45800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78" y="4175288"/>
            <a:ext cx="5740090" cy="1959600"/>
          </a:xfrm>
        </p:spPr>
        <p:txBody>
          <a:bodyPr anchor="ctr"/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F7A8B33-3D5C-4D2D-8699-06849E84E9F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98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head,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475820"/>
            <a:ext cx="11199156" cy="377208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479624-CE44-6E4B-BA28-DB402DEFBD96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652DF5-E081-4BB8-978A-346A14652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4963784"/>
            <a:ext cx="5095459" cy="1325806"/>
          </a:xfrm>
        </p:spPr>
        <p:txBody>
          <a:bodyPr anchor="t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451EBBC3-FD13-44AA-A650-5AC5374EB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4400368"/>
            <a:ext cx="5095459" cy="51889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Manrope ExtraBold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CCB1819-BBCB-451D-9F8F-C48FAFC692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4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-2" y="0"/>
            <a:ext cx="12191997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5DD1D-9EB8-8A44-A2C4-93773762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 r="-3470"/>
          <a:stretch/>
        </p:blipFill>
        <p:spPr>
          <a:xfrm>
            <a:off x="-1" y="287537"/>
            <a:ext cx="6695269" cy="45800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78" y="4175288"/>
            <a:ext cx="5740090" cy="1959600"/>
          </a:xfrm>
        </p:spPr>
        <p:txBody>
          <a:bodyPr anchor="ctr"/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33F31E-1A7F-41D0-A93A-79316394197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5432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Divide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3E1A479A-68A6-C541-A915-407B3BDCDE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1" y="0"/>
            <a:ext cx="12191997" cy="685800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3015414-2CEC-8E4C-935A-07CFB90A54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F78CB549-D219-7D41-8BAD-138934C00C7E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bg1"/>
                </a:solidFill>
              </a:rPr>
              <a:t>Copyright © 2020. Confidential.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F95DD1D-9EB8-8A44-A2C4-93773762F4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3" r="-3470"/>
          <a:stretch/>
        </p:blipFill>
        <p:spPr>
          <a:xfrm>
            <a:off x="-1" y="287537"/>
            <a:ext cx="6695269" cy="458001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6FDEABE2-A5E6-F54F-9B9F-80590BC5A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78" y="4175288"/>
            <a:ext cx="5740090" cy="1959600"/>
          </a:xfrm>
        </p:spPr>
        <p:txBody>
          <a:bodyPr anchor="ctr"/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B61C7A4-0BB6-4B3B-9C13-DE9EF39431D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256476" y="6489526"/>
            <a:ext cx="1827104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3065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623DF9-7294-294C-963B-96404BD32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1DB256FC-D78E-0949-A6DC-45003CF9C1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498"/>
            <a:ext cx="12192000" cy="6860497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F4BD440C-435D-B04B-A2CD-4FCA10E843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628" y="2885032"/>
            <a:ext cx="4349862" cy="1323313"/>
          </a:xfrm>
        </p:spPr>
        <p:txBody>
          <a:bodyPr anchor="b"/>
          <a:lstStyle>
            <a:lvl1pPr algn="ctr"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B56CF4-51F9-AC43-A10E-5F6945AFC6D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0213" y="4208463"/>
            <a:ext cx="4349750" cy="1217612"/>
          </a:xfrm>
        </p:spPr>
        <p:txBody>
          <a:bodyPr/>
          <a:lstStyle>
            <a:lvl1pPr algn="ctr">
              <a:defRPr sz="16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Contact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B00D1AA-2AE0-42EE-B9A7-44DDCA400D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76695" y="5951454"/>
            <a:ext cx="4054306" cy="30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3281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623DF9-7294-294C-963B-96404BD32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A picture containing person, indoor, person, holding&#10;&#10;Description automatically generated">
            <a:extLst>
              <a:ext uri="{FF2B5EF4-FFF2-40B4-BE49-F238E27FC236}">
                <a16:creationId xmlns:a16="http://schemas.microsoft.com/office/drawing/2014/main" id="{DFDA5619-70AA-B349-A2B6-D8A74F3B6D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537FE31-E3EE-5E4A-962D-62261711672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915150" y="4409954"/>
            <a:ext cx="4719638" cy="563684"/>
          </a:xfrm>
        </p:spPr>
        <p:txBody>
          <a:bodyPr/>
          <a:lstStyle>
            <a:lvl1pPr algn="ctr">
              <a:defRPr sz="2400">
                <a:solidFill>
                  <a:schemeClr val="bg1"/>
                </a:solidFill>
              </a:defRPr>
            </a:lvl1pPr>
            <a:lvl2pPr>
              <a:defRPr sz="2100">
                <a:solidFill>
                  <a:schemeClr val="bg1"/>
                </a:solidFill>
              </a:defRPr>
            </a:lvl2pPr>
            <a:lvl3pPr>
              <a:defRPr sz="2100">
                <a:solidFill>
                  <a:schemeClr val="bg1"/>
                </a:solidFill>
              </a:defRPr>
            </a:lvl3pPr>
            <a:lvl4pPr>
              <a:defRPr sz="2100">
                <a:solidFill>
                  <a:schemeClr val="bg1"/>
                </a:solidFill>
              </a:defRPr>
            </a:lvl4pPr>
            <a:lvl5pPr>
              <a:defRPr sz="2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03969D62-B958-1445-8AEA-62690CC0C7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119938" y="5164138"/>
            <a:ext cx="4351337" cy="998537"/>
          </a:xfrm>
        </p:spPr>
        <p:txBody>
          <a:bodyPr anchor="t"/>
          <a:lstStyle>
            <a:lvl1pPr algn="ctr">
              <a:lnSpc>
                <a:spcPct val="100000"/>
              </a:lnSpc>
              <a:spcBef>
                <a:spcPts val="0"/>
              </a:spcBef>
              <a:defRPr sz="2000">
                <a:solidFill>
                  <a:schemeClr val="accent1"/>
                </a:solidFill>
              </a:defRPr>
            </a:lvl1pPr>
            <a:lvl2pPr algn="ctr">
              <a:defRPr sz="1600">
                <a:solidFill>
                  <a:schemeClr val="accent1"/>
                </a:solidFill>
              </a:defRPr>
            </a:lvl2pPr>
            <a:lvl3pPr algn="ctr">
              <a:defRPr sz="1600">
                <a:solidFill>
                  <a:schemeClr val="accent1"/>
                </a:solidFill>
              </a:defRPr>
            </a:lvl3pPr>
            <a:lvl4pPr algn="ctr">
              <a:defRPr sz="1600">
                <a:solidFill>
                  <a:schemeClr val="accent1"/>
                </a:solidFill>
              </a:defRPr>
            </a:lvl4pPr>
            <a:lvl5pPr algn="ctr">
              <a:defRPr sz="1600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43B7C3EB-F30B-BE4B-8DAB-6A5B07ED5BA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9938" y="6162675"/>
            <a:ext cx="4351337" cy="466725"/>
          </a:xfrm>
        </p:spPr>
        <p:txBody>
          <a:bodyPr/>
          <a:lstStyle>
            <a:lvl1pPr algn="ctr">
              <a:defRPr sz="1600" b="0" i="0">
                <a:solidFill>
                  <a:schemeClr val="accent1"/>
                </a:solidFill>
                <a:latin typeface="Manrope ExtraBold" pitchFamily="2" charset="0"/>
              </a:defRPr>
            </a:lvl1pPr>
            <a:lvl2pPr algn="ctr">
              <a:defRPr sz="1200" b="1">
                <a:solidFill>
                  <a:schemeClr val="accent1"/>
                </a:solidFill>
              </a:defRPr>
            </a:lvl2pPr>
            <a:lvl3pPr algn="ctr">
              <a:defRPr sz="1200" b="1">
                <a:solidFill>
                  <a:schemeClr val="accent1"/>
                </a:solidFill>
              </a:defRPr>
            </a:lvl3pPr>
            <a:lvl4pPr algn="ctr">
              <a:defRPr sz="1200" b="1">
                <a:solidFill>
                  <a:schemeClr val="accent1"/>
                </a:solidFill>
              </a:defRPr>
            </a:lvl4pPr>
            <a:lvl5pPr algn="ctr">
              <a:defRPr sz="1200" b="1"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135FFB-7C03-46E1-98CB-B46FC11D02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916484" y="3589028"/>
            <a:ext cx="4718304" cy="35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515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609600" y="1371601"/>
            <a:ext cx="10972800" cy="4800600"/>
          </a:xfrm>
        </p:spPr>
        <p:txBody>
          <a:bodyPr/>
          <a:lstStyle>
            <a:lvl1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2pPr>
            <a:lvl3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3pPr>
            <a:lvl4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4pPr>
            <a:lvl5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9694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head, Title and Content_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2186814"/>
            <a:ext cx="11199156" cy="3772089"/>
          </a:xfrm>
        </p:spPr>
        <p:txBody>
          <a:bodyPr/>
          <a:lstStyle>
            <a:lvl1pPr>
              <a:defRPr sz="2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479624-CE44-6E4B-BA28-DB402DEFBD96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5D3A8C8-500C-47C4-BC36-9AAE10A438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9626" y="1223540"/>
            <a:ext cx="5095459" cy="518892"/>
          </a:xfrm>
        </p:spPr>
        <p:txBody>
          <a:bodyPr anchor="b"/>
          <a:lstStyle>
            <a:lvl1pPr marL="0" indent="0">
              <a:buNone/>
              <a:defRPr lang="en-US" sz="2800" b="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192084B-68D5-447D-BAE0-51FDF0529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6" y="608502"/>
            <a:ext cx="8671068" cy="615038"/>
          </a:xfrm>
        </p:spPr>
        <p:txBody>
          <a:bodyPr anchor="t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5D45029-E39F-4553-A1F4-7D68A7E971F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54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F1D546-26F3-A04B-8220-1EF72C7F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2545080"/>
            <a:ext cx="5166104" cy="3413823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03FAFC-8896-4FD1-A435-6AD5AA24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608502"/>
            <a:ext cx="4553853" cy="518892"/>
          </a:xfrm>
        </p:spPr>
        <p:txBody>
          <a:bodyPr anchor="t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E7D7CF4-1F4E-4615-9223-24068F737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1682718"/>
            <a:ext cx="5095459" cy="518892"/>
          </a:xfrm>
        </p:spPr>
        <p:txBody>
          <a:bodyPr anchor="b"/>
          <a:lstStyle>
            <a:lvl1pPr marL="0" indent="0">
              <a:buNone/>
              <a:defRPr sz="2800" b="0" i="0">
                <a:solidFill>
                  <a:schemeClr val="accent1"/>
                </a:solidFill>
                <a:latin typeface="Manrope Light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901388-ADBE-4558-A27A-3B1C117C41E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626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Patte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AE42841-17FE-7248-9727-DC93DF0FC8F9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527706EF-D494-3843-AC7D-55BFBFF9F4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2869580" cy="3430580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B21E9A15-9F16-6A44-AC2A-8232C919AC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5998" y="3429445"/>
            <a:ext cx="2869581" cy="3430580"/>
          </a:xfrm>
          <a:prstGeom prst="rect">
            <a:avLst/>
          </a:prstGeom>
        </p:spPr>
      </p:pic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18E2D09D-7737-FE40-BA32-5893D4673C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0"/>
            <a:ext cx="3226420" cy="343058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AC38A0C6-C478-8A48-8ABA-A794D7C0CA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65580" y="3429445"/>
            <a:ext cx="3226420" cy="3430580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562E0370-96AF-4CA0-83E1-611A43BDD1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511190"/>
            <a:ext cx="5166104" cy="3688569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185B3FEE-A66B-43CD-96F2-2580A0B2F1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4963784"/>
            <a:ext cx="5095459" cy="1325806"/>
          </a:xfrm>
        </p:spPr>
        <p:txBody>
          <a:bodyPr anchor="t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FA46E69F-BCA8-4572-833C-95518B51F68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4400368"/>
            <a:ext cx="5095459" cy="51889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Manrope ExtraBold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9A27834-64FA-4EEE-AF89-9A3C143F33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228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F1D546-26F3-A04B-8220-1EF72C7F7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511190"/>
            <a:ext cx="5166104" cy="3688569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0F03FAFC-8896-4FD1-A435-6AD5AA244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4963784"/>
            <a:ext cx="5095459" cy="1325806"/>
          </a:xfrm>
        </p:spPr>
        <p:txBody>
          <a:bodyPr anchor="t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9E7D7CF4-1F4E-4615-9223-24068F7378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4400368"/>
            <a:ext cx="5095459" cy="51889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Manrope ExtraBold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325F5ED-CD79-4287-89BE-8ADFB83DF0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906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CE0E5722-C26E-F444-9F71-B119D76BF4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8054009E-3DCD-704A-8317-940153B6920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3FC6EE-8380-1146-9606-1842585E2152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C9F4E0-DD1D-D347-BA91-2548696636D2}"/>
              </a:ext>
            </a:extLst>
          </p:cNvPr>
          <p:cNvSpPr/>
          <p:nvPr userDrawn="1"/>
        </p:nvSpPr>
        <p:spPr>
          <a:xfrm>
            <a:off x="6096000" y="-4050"/>
            <a:ext cx="6096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8A65025A-FC8C-B845-8D65-F5632C19A2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096000" y="0"/>
            <a:ext cx="6096000" cy="6858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4735192-401C-F344-9348-637AD4477D78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58F1005-A71D-4185-ADDE-3859CCE5C5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511190"/>
            <a:ext cx="5166104" cy="3688569"/>
          </a:xfrm>
        </p:spPr>
        <p:txBody>
          <a:bodyPr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7196215A-E95D-4750-9444-010AD34894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4963784"/>
            <a:ext cx="5095459" cy="1325806"/>
          </a:xfrm>
        </p:spPr>
        <p:txBody>
          <a:bodyPr anchor="t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D6CBAA03-CB30-44CB-A4F8-9FF905A90F8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4400368"/>
            <a:ext cx="5095459" cy="51889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Manrope ExtraBold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B6840B7-2EE5-40D3-9619-D9CECCAAA45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0068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/Right Content Mini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5B89FE70-8BDF-7E49-9187-68A0728447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3007842" cy="3429000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D2658C60-1F3F-3549-AD42-5DB63A6895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alphaModFix am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428999"/>
            <a:ext cx="3007842" cy="3429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382F0B8-7B4B-A04C-8530-73BF54F5F0B6}"/>
              </a:ext>
            </a:extLst>
          </p:cNvPr>
          <p:cNvSpPr/>
          <p:nvPr userDrawn="1"/>
        </p:nvSpPr>
        <p:spPr>
          <a:xfrm>
            <a:off x="130821" y="-1"/>
            <a:ext cx="2877021" cy="68580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Manrope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B039C7-4288-934B-BE8B-B322AAA32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627" y="4963784"/>
            <a:ext cx="5095459" cy="1325806"/>
          </a:xfrm>
        </p:spPr>
        <p:txBody>
          <a:bodyPr anchor="t"/>
          <a:lstStyle>
            <a:lvl1pPr>
              <a:defRPr sz="4000" b="0" i="0">
                <a:latin typeface="Manrope Extra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48E4BE-A1AA-8A41-82D6-56BD29C19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2995"/>
            <a:ext cx="5532782" cy="6116594"/>
          </a:xfrm>
        </p:spPr>
        <p:txBody>
          <a:bodyPr anchor="ctr"/>
          <a:lstStyle>
            <a:lvl1pPr>
              <a:defRPr sz="20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D77F9DD-6CA4-8F41-8CDF-983C133A71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38F9ABC6-D5BE-0444-A1CF-49FD545DAC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29626" y="4400368"/>
            <a:ext cx="5095459" cy="518892"/>
          </a:xfrm>
        </p:spPr>
        <p:txBody>
          <a:bodyPr anchor="b"/>
          <a:lstStyle>
            <a:lvl1pPr marL="0" indent="0">
              <a:buNone/>
              <a:defRPr sz="1800" b="0" i="0">
                <a:solidFill>
                  <a:schemeClr val="accent1"/>
                </a:solidFill>
                <a:latin typeface="Manrope ExtraBold" pitchFamily="2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BA74AE8-3429-494A-98D1-4E85CF43A3BF}"/>
              </a:ext>
            </a:extLst>
          </p:cNvPr>
          <p:cNvSpPr txBox="1">
            <a:spLocks/>
          </p:cNvSpPr>
          <p:nvPr userDrawn="1"/>
        </p:nvSpPr>
        <p:spPr>
          <a:xfrm>
            <a:off x="9100695" y="6526912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accent1"/>
                </a:solidFill>
                <a:latin typeface="Manrope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600" dirty="0">
                <a:solidFill>
                  <a:schemeClr val="tx2"/>
                </a:solidFill>
              </a:rPr>
              <a:t>Copyright © 2020. Confidential.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E55135D-C591-4477-A364-B147C0F6D9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475" y="6489526"/>
            <a:ext cx="1827106" cy="137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145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ED6F58-F7C3-304B-9108-67B75F8CC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914" y="315430"/>
            <a:ext cx="11396867" cy="6188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91BE81-B9DE-8046-AF9C-A116B28216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9963" y="1152939"/>
            <a:ext cx="11078819" cy="50041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1F8C4B0-D8AB-3E46-A722-FC23D6DF82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41127" y="6496925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chemeClr val="accent1"/>
                </a:solidFill>
                <a:latin typeface="Manrope" pitchFamily="2" charset="0"/>
              </a:defRPr>
            </a:lvl1pPr>
          </a:lstStyle>
          <a:p>
            <a:fld id="{AE56D54A-ED8B-A54C-8191-4B3D674880D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993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50" r:id="rId2"/>
    <p:sldLayoutId id="2147483658" r:id="rId3"/>
    <p:sldLayoutId id="2147483685" r:id="rId4"/>
    <p:sldLayoutId id="2147483686" r:id="rId5"/>
    <p:sldLayoutId id="2147483664" r:id="rId6"/>
    <p:sldLayoutId id="2147483661" r:id="rId7"/>
    <p:sldLayoutId id="2147483668" r:id="rId8"/>
    <p:sldLayoutId id="2147483659" r:id="rId9"/>
    <p:sldLayoutId id="2147483660" r:id="rId10"/>
    <p:sldLayoutId id="2147483665" r:id="rId11"/>
    <p:sldLayoutId id="2147483666" r:id="rId12"/>
    <p:sldLayoutId id="2147483655" r:id="rId13"/>
    <p:sldLayoutId id="2147483663" r:id="rId14"/>
    <p:sldLayoutId id="2147483676" r:id="rId15"/>
    <p:sldLayoutId id="2147483667" r:id="rId16"/>
    <p:sldLayoutId id="2147483651" r:id="rId17"/>
    <p:sldLayoutId id="2147483675" r:id="rId18"/>
    <p:sldLayoutId id="2147483662" r:id="rId19"/>
    <p:sldLayoutId id="2147483654" r:id="rId20"/>
    <p:sldLayoutId id="2147483671" r:id="rId21"/>
    <p:sldLayoutId id="2147483672" r:id="rId22"/>
    <p:sldLayoutId id="2147483673" r:id="rId23"/>
    <p:sldLayoutId id="2147483674" r:id="rId24"/>
    <p:sldLayoutId id="2147483682" r:id="rId25"/>
    <p:sldLayoutId id="2147483683" r:id="rId26"/>
    <p:sldLayoutId id="2147483684" r:id="rId27"/>
    <p:sldLayoutId id="2147483677" r:id="rId28"/>
    <p:sldLayoutId id="2147483678" r:id="rId29"/>
    <p:sldLayoutId id="2147483680" r:id="rId30"/>
    <p:sldLayoutId id="2147483679" r:id="rId31"/>
    <p:sldLayoutId id="2147483669" r:id="rId32"/>
    <p:sldLayoutId id="2147483649" r:id="rId33"/>
    <p:sldLayoutId id="2147483687" r:id="rId3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Manrope" pitchFamily="2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Manrope" pitchFamily="2" charset="0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Manrope" pitchFamily="2" charset="0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Manrope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596D13-F257-43B0-B818-F781E8378E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99424" y="4105275"/>
            <a:ext cx="5513695" cy="868363"/>
          </a:xfrm>
        </p:spPr>
        <p:txBody>
          <a:bodyPr/>
          <a:lstStyle/>
          <a:p>
            <a:r>
              <a:rPr lang="en-US" sz="4800" b="1" dirty="0">
                <a:latin typeface="+mj-lt"/>
              </a:rPr>
              <a:t>Open Enrollment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FAD4E9-106C-4E9C-8DCF-EC2E53E5266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2800" dirty="0">
                <a:latin typeface="+mn-lt"/>
              </a:rPr>
              <a:t>Health Savings Account with Benefits Debit Card</a:t>
            </a:r>
          </a:p>
        </p:txBody>
      </p:sp>
    </p:spTree>
    <p:extLst>
      <p:ext uri="{BB962C8B-B14F-4D97-AF65-F5344CB8AC3E}">
        <p14:creationId xmlns:p14="http://schemas.microsoft.com/office/powerpoint/2010/main" val="500194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896EF86E-EB98-4125-84AC-780A84639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35" y="1378226"/>
            <a:ext cx="4810030" cy="4770782"/>
          </a:xfrm>
        </p:spPr>
        <p:txBody>
          <a:bodyPr anchor="b"/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Easy to open </a:t>
            </a:r>
            <a:r>
              <a:rPr lang="en-US" dirty="0">
                <a:solidFill>
                  <a:srgbClr val="002060"/>
                </a:solidFill>
              </a:rPr>
              <a:t>– talk to your HR representative about enrolling in an HSA</a:t>
            </a: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Easy to use </a:t>
            </a:r>
            <a:r>
              <a:rPr lang="en-US" dirty="0">
                <a:solidFill>
                  <a:srgbClr val="002060"/>
                </a:solidFill>
              </a:rPr>
              <a:t>– with your debit card, paying for your medical expenses is easy. </a:t>
            </a: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Easy to contribute </a:t>
            </a:r>
            <a:r>
              <a:rPr lang="en-US" dirty="0">
                <a:solidFill>
                  <a:srgbClr val="002060"/>
                </a:solidFill>
              </a:rPr>
              <a:t>– talk to your employer about your contribution amounts and make a personal plan of the amounts you wish to contribute</a:t>
            </a: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Easy to access </a:t>
            </a:r>
            <a:r>
              <a:rPr lang="en-US" dirty="0">
                <a:solidFill>
                  <a:srgbClr val="002060"/>
                </a:solidFill>
              </a:rPr>
              <a:t>– with account access and mobile capability, checking your contribution balance is simple. </a:t>
            </a:r>
            <a:endParaRPr lang="en-US" sz="1800" dirty="0">
              <a:solidFill>
                <a:srgbClr val="00206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EB67BD-443E-4A20-9193-46981A83F2A5}"/>
              </a:ext>
            </a:extLst>
          </p:cNvPr>
          <p:cNvSpPr/>
          <p:nvPr/>
        </p:nvSpPr>
        <p:spPr>
          <a:xfrm>
            <a:off x="406952" y="718485"/>
            <a:ext cx="49027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How do I get started? </a:t>
            </a:r>
          </a:p>
        </p:txBody>
      </p:sp>
      <p:pic>
        <p:nvPicPr>
          <p:cNvPr id="5" name="Picture Placeholder 4" descr="A picture containing person, building, people&#10;&#10;Description automatically generated">
            <a:extLst>
              <a:ext uri="{FF2B5EF4-FFF2-40B4-BE49-F238E27FC236}">
                <a16:creationId xmlns:a16="http://schemas.microsoft.com/office/drawing/2014/main" id="{DD670E1F-1091-4A3B-885E-D56FE7111A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043568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896EF86E-EB98-4125-84AC-780A84639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35" y="1786211"/>
            <a:ext cx="4810030" cy="4108173"/>
          </a:xfrm>
        </p:spPr>
        <p:txBody>
          <a:bodyPr anchor="b"/>
          <a:lstStyle/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Easy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b="1" dirty="0">
                <a:solidFill>
                  <a:srgbClr val="002060"/>
                </a:solidFill>
              </a:rPr>
              <a:t>– </a:t>
            </a:r>
            <a:r>
              <a:rPr lang="en-US" dirty="0">
                <a:solidFill>
                  <a:srgbClr val="002060"/>
                </a:solidFill>
              </a:rPr>
              <a:t>a simple swipe of the Card makes it hassle free!</a:t>
            </a: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Automatic – </a:t>
            </a:r>
            <a:r>
              <a:rPr lang="en-US" dirty="0">
                <a:solidFill>
                  <a:srgbClr val="002060"/>
                </a:solidFill>
              </a:rPr>
              <a:t>funds are immediately deducted from your FSA at the time you incur the expense.</a:t>
            </a: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Convenient – </a:t>
            </a:r>
            <a:r>
              <a:rPr lang="en-US" dirty="0">
                <a:solidFill>
                  <a:srgbClr val="002060"/>
                </a:solidFill>
              </a:rPr>
              <a:t>there are no manual claim forms to submit.</a:t>
            </a: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</a:rPr>
              <a:t>Simple to track – </a:t>
            </a:r>
            <a:r>
              <a:rPr lang="en-US" dirty="0">
                <a:solidFill>
                  <a:srgbClr val="002060"/>
                </a:solidFill>
              </a:rPr>
              <a:t>your current balance is available 24/7 at the web site listed on the back of your Card.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EB67BD-443E-4A20-9193-46981A83F2A5}"/>
              </a:ext>
            </a:extLst>
          </p:cNvPr>
          <p:cNvSpPr/>
          <p:nvPr/>
        </p:nvSpPr>
        <p:spPr>
          <a:xfrm>
            <a:off x="453335" y="708993"/>
            <a:ext cx="54107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The Card Makes </a:t>
            </a:r>
          </a:p>
          <a:p>
            <a:r>
              <a:rPr lang="en-US" sz="3200" b="1" dirty="0">
                <a:solidFill>
                  <a:schemeClr val="accent1"/>
                </a:solidFill>
              </a:rPr>
              <a:t>HSAs Easier</a:t>
            </a:r>
          </a:p>
        </p:txBody>
      </p:sp>
      <p:pic>
        <p:nvPicPr>
          <p:cNvPr id="6" name="Picture Placeholder 5" descr="A picture containing person, person, wall, wearing&#10;&#10;Description automatically generated">
            <a:extLst>
              <a:ext uri="{FF2B5EF4-FFF2-40B4-BE49-F238E27FC236}">
                <a16:creationId xmlns:a16="http://schemas.microsoft.com/office/drawing/2014/main" id="{4DBDF38C-A303-4F13-9F04-FCEF0BDC63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20338" r="2033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747523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896EF86E-EB98-4125-84AC-780A84639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335" y="1374914"/>
            <a:ext cx="4810030" cy="1474304"/>
          </a:xfrm>
        </p:spPr>
        <p:txBody>
          <a:bodyPr anchor="b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2060"/>
                </a:solidFill>
              </a:rPr>
              <a:t>Plan for next year.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2060"/>
                </a:solidFill>
              </a:rPr>
              <a:t>Sign up today.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b="1" dirty="0">
                <a:solidFill>
                  <a:srgbClr val="002060"/>
                </a:solidFill>
              </a:rPr>
              <a:t>Save your receipts.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EB67BD-443E-4A20-9193-46981A83F2A5}"/>
              </a:ext>
            </a:extLst>
          </p:cNvPr>
          <p:cNvSpPr/>
          <p:nvPr/>
        </p:nvSpPr>
        <p:spPr>
          <a:xfrm>
            <a:off x="453335" y="708993"/>
            <a:ext cx="5410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</a:rPr>
              <a:t>Action Items:</a:t>
            </a:r>
          </a:p>
        </p:txBody>
      </p:sp>
      <p:pic>
        <p:nvPicPr>
          <p:cNvPr id="7" name="Picture Placeholder 6" descr="A picture containing person&#10;&#10;Description automatically generated">
            <a:extLst>
              <a:ext uri="{FF2B5EF4-FFF2-40B4-BE49-F238E27FC236}">
                <a16:creationId xmlns:a16="http://schemas.microsoft.com/office/drawing/2014/main" id="{F69A87A1-4CFC-4262-8C17-7AEE230B09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-1006" r="40596"/>
          <a:stretch/>
        </p:blipFill>
        <p:spPr>
          <a:xfrm>
            <a:off x="5977816" y="0"/>
            <a:ext cx="6214184" cy="685800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679D93-981A-4431-9950-4BC50B3B70EE}"/>
              </a:ext>
            </a:extLst>
          </p:cNvPr>
          <p:cNvSpPr txBox="1"/>
          <p:nvPr/>
        </p:nvSpPr>
        <p:spPr>
          <a:xfrm>
            <a:off x="318052" y="4717774"/>
            <a:ext cx="54107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Open Enrollment Period</a:t>
            </a:r>
          </a:p>
          <a:p>
            <a:r>
              <a:rPr lang="en-US" sz="2800" b="1" dirty="0"/>
              <a:t>(personalized per employer)</a:t>
            </a:r>
          </a:p>
        </p:txBody>
      </p:sp>
    </p:spTree>
    <p:extLst>
      <p:ext uri="{BB962C8B-B14F-4D97-AF65-F5344CB8AC3E}">
        <p14:creationId xmlns:p14="http://schemas.microsoft.com/office/powerpoint/2010/main" val="28078025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E8DBDDD-703D-47CE-B71B-7D9D88FD61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E56D54A-ED8B-A54C-8191-4B3D674880D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9E25B15-4214-485C-B0A8-5F2A00FEB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717" y="4083166"/>
            <a:ext cx="5740090" cy="1959600"/>
          </a:xfrm>
        </p:spPr>
        <p:txBody>
          <a:bodyPr/>
          <a:lstStyle/>
          <a:p>
            <a:r>
              <a:rPr lang="en-US" dirty="0"/>
              <a:t>Questions?</a:t>
            </a:r>
            <a:br>
              <a:rPr lang="en-US" dirty="0"/>
            </a:br>
            <a:br>
              <a:rPr lang="en-US" dirty="0"/>
            </a:br>
            <a:r>
              <a:rPr lang="en-US" sz="3200" dirty="0"/>
              <a:t>For more information, contact your HR representative.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9643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B00D23-21AC-453C-9434-BE10E0A8B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09652" y="6492875"/>
            <a:ext cx="2743200" cy="365125"/>
          </a:xfrm>
        </p:spPr>
        <p:txBody>
          <a:bodyPr/>
          <a:lstStyle/>
          <a:p>
            <a:fld id="{AE56D54A-ED8B-A54C-8191-4B3D674880D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CE9FA44-1B4D-4070-9B69-E934BA8BFE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27" y="1214741"/>
            <a:ext cx="4810030" cy="4960771"/>
          </a:xfrm>
        </p:spPr>
        <p:txBody>
          <a:bodyPr anchor="b"/>
          <a:lstStyle/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An HSA plan, many times referred to as a “high deductible health plan (HDHP), is health insurance that covers you and/or your family for catastrophic events.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Individuals and employers are allowed to make contributions up to the annual IRS maximum contribution amount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dirty="0"/>
              <a:t>A health spending account owned and controlled by you, no matter where you go or who you are employed by.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ED1673C-4B07-4D77-BD78-06341A18F766}"/>
              </a:ext>
            </a:extLst>
          </p:cNvPr>
          <p:cNvSpPr/>
          <p:nvPr/>
        </p:nvSpPr>
        <p:spPr>
          <a:xfrm>
            <a:off x="429627" y="568411"/>
            <a:ext cx="36888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What is an HSA?</a:t>
            </a:r>
          </a:p>
        </p:txBody>
      </p:sp>
      <p:pic>
        <p:nvPicPr>
          <p:cNvPr id="6" name="Picture 5" descr="A picture containing text, person, indoor, person&#10;&#10;Description automatically generated">
            <a:extLst>
              <a:ext uri="{FF2B5EF4-FFF2-40B4-BE49-F238E27FC236}">
                <a16:creationId xmlns:a16="http://schemas.microsoft.com/office/drawing/2014/main" id="{5D81CE0D-CF06-41A2-A36E-3950E147FC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74" t="468" r="26837" b="-468"/>
          <a:stretch/>
        </p:blipFill>
        <p:spPr>
          <a:xfrm>
            <a:off x="6096000" y="0"/>
            <a:ext cx="6095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61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B503D108-A746-46E3-AB05-CBA0CC88FC4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41677852-91AA-42AC-9F01-61EF282388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070" y="1665028"/>
            <a:ext cx="4810030" cy="3862315"/>
          </a:xfrm>
        </p:spPr>
        <p:txBody>
          <a:bodyPr anchor="b"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It Saves You Money: </a:t>
            </a:r>
          </a:p>
          <a:p>
            <a:pPr marL="346075" lvl="1">
              <a:defRPr/>
            </a:pPr>
            <a:r>
              <a:rPr lang="en-US" sz="1600" dirty="0"/>
              <a:t>All expenses are not eligible for taxes, leaving you with more spendable income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No Hassle: </a:t>
            </a:r>
          </a:p>
          <a:p>
            <a:pPr marL="346075" lvl="1">
              <a:defRPr/>
            </a:pPr>
            <a:r>
              <a:rPr lang="en-US" sz="1600" dirty="0"/>
              <a:t>Pay with a convenient debit card without the hassle of receipts 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Plan for the Future: </a:t>
            </a:r>
          </a:p>
          <a:p>
            <a:pPr marL="346075" lvl="1">
              <a:defRPr/>
            </a:pPr>
            <a:r>
              <a:rPr lang="en-US" sz="1600" dirty="0"/>
              <a:t>After age 65, you can use HSA funds for non-qualifying expenses</a:t>
            </a:r>
          </a:p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Feel Secure: </a:t>
            </a:r>
          </a:p>
          <a:p>
            <a:pPr marL="346075" lvl="1">
              <a:defRPr/>
            </a:pPr>
            <a:r>
              <a:rPr lang="en-US" sz="1600" dirty="0"/>
              <a:t>Feel comfortable knowing you have planned for emergencies or any health trouble in the future </a:t>
            </a:r>
            <a:endParaRPr lang="en-US" sz="1600" dirty="0">
              <a:solidFill>
                <a:srgbClr val="00206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08A00D6-4CD6-4853-8E3D-1CF6FF0658D9}"/>
              </a:ext>
            </a:extLst>
          </p:cNvPr>
          <p:cNvSpPr/>
          <p:nvPr/>
        </p:nvSpPr>
        <p:spPr>
          <a:xfrm>
            <a:off x="231193" y="322751"/>
            <a:ext cx="52068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What are the benefits of an HSA?</a:t>
            </a:r>
          </a:p>
        </p:txBody>
      </p:sp>
    </p:spTree>
    <p:extLst>
      <p:ext uri="{BB962C8B-B14F-4D97-AF65-F5344CB8AC3E}">
        <p14:creationId xmlns:p14="http://schemas.microsoft.com/office/powerpoint/2010/main" val="27497808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7337" y="274638"/>
            <a:ext cx="8496069" cy="1173162"/>
          </a:xfrm>
        </p:spPr>
        <p:txBody>
          <a:bodyPr/>
          <a:lstStyle/>
          <a:p>
            <a:r>
              <a:rPr lang="en-US" dirty="0"/>
              <a:t>2023 Contributions and Out-of-Pocket Limits for Health Savings Accounts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6611168"/>
              </p:ext>
            </p:extLst>
          </p:nvPr>
        </p:nvGraphicFramePr>
        <p:xfrm>
          <a:off x="1487607" y="1447800"/>
          <a:ext cx="8776804" cy="483017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40675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97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697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69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535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Change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56671">
                <a:tc>
                  <a:txBody>
                    <a:bodyPr/>
                    <a:lstStyle/>
                    <a:p>
                      <a:r>
                        <a:rPr lang="en-US" sz="1600" dirty="0"/>
                        <a:t>HSA Contribution</a:t>
                      </a:r>
                      <a:r>
                        <a:rPr lang="en-US" sz="1600" baseline="0" dirty="0"/>
                        <a:t> Limit </a:t>
                      </a:r>
                    </a:p>
                    <a:p>
                      <a:r>
                        <a:rPr lang="en-US" sz="1600" baseline="0" dirty="0"/>
                        <a:t>(employer + employee)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$3,850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$7,750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$3,650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$7,300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+200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+450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8445">
                <a:tc>
                  <a:txBody>
                    <a:bodyPr/>
                    <a:lstStyle/>
                    <a:p>
                      <a:r>
                        <a:rPr lang="en-US" sz="1600" dirty="0"/>
                        <a:t>HSA catch-up</a:t>
                      </a:r>
                      <a:r>
                        <a:rPr lang="en-US" sz="1600" baseline="0" dirty="0"/>
                        <a:t> contributions </a:t>
                      </a:r>
                    </a:p>
                    <a:p>
                      <a:r>
                        <a:rPr lang="en-US" sz="1200" baseline="0" dirty="0"/>
                        <a:t>(age 55 or older)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$1,000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No change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74848">
                <a:tc>
                  <a:txBody>
                    <a:bodyPr/>
                    <a:lstStyle/>
                    <a:p>
                      <a:r>
                        <a:rPr lang="en-US" sz="1600" dirty="0"/>
                        <a:t>HDHP minimum deductibles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$1,500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$3,000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$1,400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$2,800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+100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+200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74848">
                <a:tc>
                  <a:txBody>
                    <a:bodyPr/>
                    <a:lstStyle/>
                    <a:p>
                      <a:r>
                        <a:rPr lang="en-US" sz="1600" dirty="0"/>
                        <a:t>HDHP Maximum</a:t>
                      </a:r>
                      <a:r>
                        <a:rPr lang="en-US" sz="1600" baseline="0" dirty="0"/>
                        <a:t> out-of-pocket amounts</a:t>
                      </a:r>
                      <a:endParaRPr lang="en-US" sz="16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$7,500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$15,000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$7,050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$14,100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Individual:</a:t>
                      </a:r>
                    </a:p>
                    <a:p>
                      <a:r>
                        <a:rPr lang="en-US" sz="1600" dirty="0"/>
                        <a:t>+450</a:t>
                      </a:r>
                    </a:p>
                    <a:p>
                      <a:endParaRPr lang="en-US" sz="1050" dirty="0"/>
                    </a:p>
                    <a:p>
                      <a:r>
                        <a:rPr lang="en-US" sz="1600" dirty="0"/>
                        <a:t>Family:</a:t>
                      </a:r>
                    </a:p>
                    <a:p>
                      <a:r>
                        <a:rPr lang="en-US" sz="1600" dirty="0"/>
                        <a:t>+900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8A91B79C-5DD1-4406-ADD8-00821956F6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72" y="6519069"/>
            <a:ext cx="1721651" cy="1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950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914" y="315430"/>
            <a:ext cx="11396867" cy="1427010"/>
          </a:xfrm>
        </p:spPr>
        <p:txBody>
          <a:bodyPr>
            <a:noAutofit/>
          </a:bodyPr>
          <a:lstStyle/>
          <a:p>
            <a:pPr algn="ctr"/>
            <a:r>
              <a:rPr lang="en-US" dirty="0"/>
              <a:t>2023 Health Savings Accounts </a:t>
            </a:r>
            <a:br>
              <a:rPr lang="en-US" dirty="0"/>
            </a:br>
            <a:r>
              <a:rPr lang="en-US" dirty="0"/>
              <a:t>Contribution Limits, Deductibles and </a:t>
            </a:r>
            <a:br>
              <a:rPr lang="en-US" dirty="0"/>
            </a:br>
            <a:r>
              <a:rPr lang="en-US" dirty="0"/>
              <a:t>Out-of-Pocket Expenses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5491966"/>
              </p:ext>
            </p:extLst>
          </p:nvPr>
        </p:nvGraphicFramePr>
        <p:xfrm>
          <a:off x="1959862" y="1981200"/>
          <a:ext cx="8250938" cy="159004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13405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513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61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62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Minimum</a:t>
                      </a:r>
                      <a:endParaRPr lang="en-US" baseline="0" dirty="0"/>
                    </a:p>
                    <a:p>
                      <a:pPr algn="ctr"/>
                      <a:r>
                        <a:rPr lang="en-US" baseline="0" dirty="0"/>
                        <a:t>Deductible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Maximum</a:t>
                      </a:r>
                      <a:r>
                        <a:rPr lang="en-US" baseline="0" dirty="0"/>
                        <a:t> Out-of-Pocket</a:t>
                      </a:r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Contribution</a:t>
                      </a:r>
                    </a:p>
                    <a:p>
                      <a:pPr algn="ctr"/>
                      <a:r>
                        <a:rPr lang="en-US" dirty="0"/>
                        <a:t>Limit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55+ Contribution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363A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r>
                        <a:rPr lang="en-US" sz="1600" dirty="0"/>
                        <a:t>SINGLE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$1,500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$7,500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$3,850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6880">
                <a:tc>
                  <a:txBody>
                    <a:bodyPr/>
                    <a:lstStyle/>
                    <a:p>
                      <a:r>
                        <a:rPr lang="en-US" sz="1600" dirty="0"/>
                        <a:t>FAMILY</a:t>
                      </a:r>
                      <a:endParaRPr lang="en-US" sz="12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$3,000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$15,000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$7,750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$1,000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503" y="3810000"/>
            <a:ext cx="5089265" cy="21565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D23993-CBCD-4E03-9953-D219887F5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172" y="6519069"/>
            <a:ext cx="1721651" cy="12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3904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481901" y="6356351"/>
            <a:ext cx="32518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Evolution1 Inc. – a WEX Company</a:t>
            </a:r>
            <a:br>
              <a:rPr lang="en-US"/>
            </a:br>
            <a:r>
              <a:rPr lang="en-US"/>
              <a:t>©2014 • All Rights Reserved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634777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1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DFE9BEC-2874-453E-8EEE-17B16738613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41592" y="574874"/>
            <a:ext cx="8807138" cy="745317"/>
          </a:xfrm>
        </p:spPr>
        <p:txBody>
          <a:bodyPr/>
          <a:lstStyle/>
          <a:p>
            <a:r>
              <a:rPr lang="en-US" dirty="0"/>
              <a:t>HSA Product Characteristics</a:t>
            </a:r>
          </a:p>
        </p:txBody>
      </p:sp>
      <p:sp>
        <p:nvSpPr>
          <p:cNvPr id="29" name="Rectangle 138"/>
          <p:cNvSpPr>
            <a:spLocks noChangeArrowheads="1"/>
          </p:cNvSpPr>
          <p:nvPr/>
        </p:nvSpPr>
        <p:spPr bwMode="auto">
          <a:xfrm>
            <a:off x="8317962" y="1622852"/>
            <a:ext cx="2011680" cy="4396949"/>
          </a:xfrm>
          <a:prstGeom prst="rect">
            <a:avLst/>
          </a:prstGeom>
          <a:solidFill>
            <a:srgbClr val="3459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0" name="Rectangle 137"/>
          <p:cNvSpPr>
            <a:spLocks noChangeArrowheads="1"/>
          </p:cNvSpPr>
          <p:nvPr/>
        </p:nvSpPr>
        <p:spPr bwMode="auto">
          <a:xfrm>
            <a:off x="4084082" y="1600200"/>
            <a:ext cx="2011680" cy="4419999"/>
          </a:xfrm>
          <a:prstGeom prst="rect">
            <a:avLst/>
          </a:prstGeom>
          <a:solidFill>
            <a:srgbClr val="649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1" name="Rectangle 136"/>
          <p:cNvSpPr>
            <a:spLocks noChangeArrowheads="1"/>
          </p:cNvSpPr>
          <p:nvPr/>
        </p:nvSpPr>
        <p:spPr bwMode="auto">
          <a:xfrm>
            <a:off x="6201022" y="1622852"/>
            <a:ext cx="2011680" cy="4396949"/>
          </a:xfrm>
          <a:prstGeom prst="rect">
            <a:avLst/>
          </a:prstGeom>
          <a:solidFill>
            <a:srgbClr val="4678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2" name="Rectangle 39"/>
          <p:cNvSpPr>
            <a:spLocks noChangeArrowheads="1"/>
          </p:cNvSpPr>
          <p:nvPr/>
        </p:nvSpPr>
        <p:spPr bwMode="auto">
          <a:xfrm>
            <a:off x="1967142" y="1600200"/>
            <a:ext cx="2011680" cy="4419999"/>
          </a:xfrm>
          <a:prstGeom prst="rect">
            <a:avLst/>
          </a:prstGeom>
          <a:solidFill>
            <a:srgbClr val="70A3EB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</p:txBody>
      </p:sp>
      <p:sp>
        <p:nvSpPr>
          <p:cNvPr id="33" name="Rectangle 38"/>
          <p:cNvSpPr>
            <a:spLocks noChangeArrowheads="1"/>
          </p:cNvSpPr>
          <p:nvPr/>
        </p:nvSpPr>
        <p:spPr bwMode="auto">
          <a:xfrm>
            <a:off x="2005903" y="2419718"/>
            <a:ext cx="1921955" cy="33092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 defTabSz="15430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Must be paired with a qualified high deductible health plan (HDHP) </a:t>
            </a:r>
          </a:p>
          <a:p>
            <a:pPr marL="171450" indent="-171450" defTabSz="15430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May pair with Limited Purpose FSA and/or HRA </a:t>
            </a:r>
          </a:p>
          <a:p>
            <a:pPr marL="171450" indent="-171450" defTabSz="15430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Vision, dental expenses only</a:t>
            </a:r>
          </a:p>
        </p:txBody>
      </p:sp>
      <p:sp>
        <p:nvSpPr>
          <p:cNvPr id="34" name="Rectangle 114"/>
          <p:cNvSpPr>
            <a:spLocks noChangeArrowheads="1"/>
          </p:cNvSpPr>
          <p:nvPr/>
        </p:nvSpPr>
        <p:spPr bwMode="auto">
          <a:xfrm>
            <a:off x="4123077" y="2419718"/>
            <a:ext cx="1920240" cy="33092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Employer and/or consumer may contribute to account 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Contributions made by payroll deduction, check, transfer 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IRS restrictions on annual contribution amount</a:t>
            </a:r>
          </a:p>
        </p:txBody>
      </p:sp>
      <p:sp>
        <p:nvSpPr>
          <p:cNvPr id="35" name="Rectangle 122"/>
          <p:cNvSpPr>
            <a:spLocks noChangeArrowheads="1"/>
          </p:cNvSpPr>
          <p:nvPr/>
        </p:nvSpPr>
        <p:spPr bwMode="auto">
          <a:xfrm>
            <a:off x="6238537" y="2419718"/>
            <a:ext cx="1920240" cy="33092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114300" indent="-11430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No third party substantiation required – consumer responsible </a:t>
            </a:r>
          </a:p>
          <a:p>
            <a:pPr marL="114300" indent="-11430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Internal Revenue Code §213(d) expenses may be reimbursed </a:t>
            </a:r>
          </a:p>
          <a:p>
            <a:pPr marL="114300" indent="-11430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Funds may be withdrawn for non-qualified expenses with penalty</a:t>
            </a:r>
          </a:p>
        </p:txBody>
      </p:sp>
      <p:sp>
        <p:nvSpPr>
          <p:cNvPr id="36" name="Rectangle 130"/>
          <p:cNvSpPr>
            <a:spLocks noChangeArrowheads="1"/>
          </p:cNvSpPr>
          <p:nvPr/>
        </p:nvSpPr>
        <p:spPr bwMode="auto">
          <a:xfrm>
            <a:off x="8366760" y="2419718"/>
            <a:ext cx="1920240" cy="33092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t"/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marL="171450" indent="-1714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Funds may carry over year to year 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Funds are portable</a:t>
            </a:r>
          </a:p>
          <a:p>
            <a:pPr marL="171450" indent="-171450">
              <a:lnSpc>
                <a:spcPct val="100000"/>
              </a:lnSpc>
              <a:spcBef>
                <a:spcPct val="0"/>
              </a:spcBef>
              <a:buSzTx/>
            </a:pPr>
            <a:r>
              <a:rPr lang="en-US" altLang="en-US" sz="1600" dirty="0"/>
              <a:t>Funds may be invested and earn interest for greater savings potential</a:t>
            </a:r>
          </a:p>
        </p:txBody>
      </p:sp>
      <p:sp>
        <p:nvSpPr>
          <p:cNvPr id="37" name="TextBox 19"/>
          <p:cNvSpPr txBox="1">
            <a:spLocks noChangeArrowheads="1"/>
          </p:cNvSpPr>
          <p:nvPr/>
        </p:nvSpPr>
        <p:spPr bwMode="auto">
          <a:xfrm>
            <a:off x="2173577" y="1577550"/>
            <a:ext cx="16494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Consumer Owned</a:t>
            </a:r>
          </a:p>
        </p:txBody>
      </p:sp>
      <p:sp>
        <p:nvSpPr>
          <p:cNvPr id="38" name="TextBox 113"/>
          <p:cNvSpPr txBox="1">
            <a:spLocks noChangeArrowheads="1"/>
          </p:cNvSpPr>
          <p:nvPr/>
        </p:nvSpPr>
        <p:spPr bwMode="auto">
          <a:xfrm>
            <a:off x="4116267" y="1729950"/>
            <a:ext cx="19338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Contributions</a:t>
            </a:r>
          </a:p>
        </p:txBody>
      </p:sp>
      <p:sp>
        <p:nvSpPr>
          <p:cNvPr id="39" name="TextBox 121"/>
          <p:cNvSpPr txBox="1">
            <a:spLocks noChangeArrowheads="1"/>
          </p:cNvSpPr>
          <p:nvPr/>
        </p:nvSpPr>
        <p:spPr bwMode="auto">
          <a:xfrm>
            <a:off x="6282509" y="1729950"/>
            <a:ext cx="18322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Distributions</a:t>
            </a:r>
          </a:p>
        </p:txBody>
      </p:sp>
      <p:sp>
        <p:nvSpPr>
          <p:cNvPr id="40" name="TextBox 129"/>
          <p:cNvSpPr txBox="1">
            <a:spLocks noChangeArrowheads="1"/>
          </p:cNvSpPr>
          <p:nvPr/>
        </p:nvSpPr>
        <p:spPr bwMode="auto">
          <a:xfrm>
            <a:off x="8570773" y="1577550"/>
            <a:ext cx="141462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8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lnSpc>
                <a:spcPct val="90000"/>
              </a:lnSpc>
              <a:spcBef>
                <a:spcPct val="20000"/>
              </a:spcBef>
              <a:buSzPct val="100000"/>
              <a:buFont typeface="Arial" panose="020B0604020202020204" pitchFamily="34" charset="0"/>
              <a:buChar char="•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lnSpc>
                <a:spcPct val="90000"/>
              </a:lnSpc>
              <a:spcBef>
                <a:spcPct val="20000"/>
              </a:spcBef>
              <a:buSzPct val="60000"/>
              <a:buFont typeface="Courier New" panose="02070309020205020404" pitchFamily="49" charset="0"/>
              <a:buChar char="o"/>
              <a:defRPr sz="24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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lnSpc>
                <a:spcPct val="90000"/>
              </a:lnSpc>
              <a:spcBef>
                <a:spcPct val="20000"/>
              </a:spcBef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SzPct val="50000"/>
              <a:buFont typeface="Wingdings" panose="05000000000000000000" pitchFamily="2" charset="2"/>
              <a:buChar char="☐"/>
              <a:defRPr sz="2000">
                <a:solidFill>
                  <a:srgbClr val="49506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SzTx/>
              <a:buFontTx/>
              <a:buNone/>
            </a:pPr>
            <a:r>
              <a:rPr lang="en-US" altLang="en-US" sz="2400" b="1" dirty="0">
                <a:solidFill>
                  <a:srgbClr val="FFFFFF"/>
                </a:solidFill>
              </a:rPr>
              <a:t>Account Balance</a:t>
            </a:r>
          </a:p>
        </p:txBody>
      </p:sp>
    </p:spTree>
    <p:extLst>
      <p:ext uri="{BB962C8B-B14F-4D97-AF65-F5344CB8AC3E}">
        <p14:creationId xmlns:p14="http://schemas.microsoft.com/office/powerpoint/2010/main" val="18423975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1" y="29029"/>
            <a:ext cx="8229599" cy="1325562"/>
          </a:xfrm>
        </p:spPr>
        <p:txBody>
          <a:bodyPr/>
          <a:lstStyle/>
          <a:p>
            <a:r>
              <a:rPr lang="en-US" dirty="0"/>
              <a:t>CDH Plan Comparisons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828800" y="8077200"/>
          <a:ext cx="5257800" cy="8214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{775DCB02-9BB8-47FD-8907-85C794F793BA}</a:tableStyleId>
              </a:tblPr>
              <a:tblGrid>
                <a:gridCol w="1314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0189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chemeClr val="bg1"/>
                          </a:solidFill>
                        </a:rPr>
                        <a:t>Account Characteristics</a:t>
                      </a:r>
                    </a:p>
                  </a:txBody>
                  <a:tcPr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b="1" dirty="0">
                        <a:ln>
                          <a:noFill/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b="1" dirty="0">
                        <a:ln>
                          <a:noFill/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b="1" dirty="0">
                        <a:ln>
                          <a:noFill/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018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endParaRPr lang="en-US" sz="1100" b="1" dirty="0">
                        <a:ln>
                          <a:noFill/>
                        </a:ln>
                        <a:solidFill>
                          <a:srgbClr val="000000"/>
                        </a:solidFill>
                      </a:endParaRPr>
                    </a:p>
                  </a:txBody>
                  <a:tcPr marT="0" marB="0" anchor="ctr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</a:rPr>
                        <a:t>HSA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</a:rPr>
                        <a:t>HRA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dirty="0">
                          <a:ln>
                            <a:noFill/>
                          </a:ln>
                          <a:solidFill>
                            <a:srgbClr val="000000"/>
                          </a:solidFill>
                        </a:rPr>
                        <a:t>FSA</a:t>
                      </a: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018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Who owns the account?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Consumer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Employer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Employer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81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Who contributes to the account?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Consumer and/or employer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Employer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Consumer and/or employer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5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What amount can be contributed?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The IRS establishes the annual allowable amount and indexes this amount for inflation.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There are no restrictions.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Currently,</a:t>
                      </a:r>
                      <a:r>
                        <a:rPr lang="en-US" sz="1100" b="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 restrictions. Beginning 1/1/13, limited</a:t>
                      </a:r>
                      <a:r>
                        <a:rPr lang="en-US" sz="1100" b="0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to $2,500 per covered employee.</a:t>
                      </a:r>
                      <a:endParaRPr lang="en-US" sz="1100" b="0" kern="1200" dirty="0">
                        <a:ln>
                          <a:noFill/>
                        </a:ln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81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How are contributions made?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Through payroll deduction, check, or transfer.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Through payroll deduction.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Through payroll deduction.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81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Can funds in the account carry over from year to year?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Yes.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Depends on plan design opted by employer. 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81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Are funds portable in the event of job change or death?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Yes. 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 Funds are forfeited.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 Funds are forfeited.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817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Do</a:t>
                      </a:r>
                      <a:r>
                        <a:rPr lang="en-US" sz="1100" b="1" kern="120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funds accrue</a:t>
                      </a: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 interest?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Yes, interest can accrue.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 Interest does not accrue.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 Interest does not accrue.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817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Can funds be invested?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Yes. Funds can be invested.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81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Is third party substantiation of expenses required?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 Consumer is responsible for substantiating the use of funds.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Yes. Each claim or transaction must be substantiated.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Yes. Each claim or transaction must be substantiated.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5336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Is the annual amount of the contribution available on the first day of coverage?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 Funds are available after they are contributed.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Depends on the employer’s choice for funding the plan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Yes.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8817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What expenses can be reimbursed?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All IRS-defined medical expenses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All or a subset of IRS-defined medical expenses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All IRS-defined medical expenses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408893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1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Can funds be withdrawn for non-medical expenses?</a:t>
                      </a:r>
                    </a:p>
                  </a:txBody>
                  <a:tcPr marL="42530" marR="42530" marT="0" marB="0">
                    <a:lnL w="9525" cap="flat" cmpd="sng" algn="ctr">
                      <a:noFill/>
                      <a:prstDash val="soli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Yes, but these funds are subject to an additional 20% tax penalty, except when an individual is 65 or older, disabled or died during the year.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1100" b="0" kern="12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No.</a:t>
                      </a:r>
                    </a:p>
                  </a:txBody>
                  <a:tcPr marL="42530" marR="4253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noFill/>
                      <a:prstDash val="soli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noFill/>
                      <a:prstDash val="soli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1583635"/>
            <a:ext cx="8334029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784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39924024"/>
              </p:ext>
            </p:extLst>
          </p:nvPr>
        </p:nvGraphicFramePr>
        <p:xfrm>
          <a:off x="5421796" y="1404937"/>
          <a:ext cx="3848100" cy="47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 Placeholder 7"/>
          <p:cNvSpPr txBox="1">
            <a:spLocks/>
          </p:cNvSpPr>
          <p:nvPr/>
        </p:nvSpPr>
        <p:spPr>
          <a:xfrm>
            <a:off x="1573696" y="1981201"/>
            <a:ext cx="3657600" cy="3571875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46075" indent="-346075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92150" indent="-346075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69963" indent="-2778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2000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260475" indent="-2905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800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538288" indent="-277813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-"/>
              <a:defRPr sz="1800" kern="1200" baseline="0">
                <a:solidFill>
                  <a:schemeClr val="accent6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00" dirty="0">
                <a:solidFill>
                  <a:srgbClr val="777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CIGNA Study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777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First-year savings of 12% compared to traditional plans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100" dirty="0">
                <a:solidFill>
                  <a:srgbClr val="777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Five-year estimated savings of $7,900</a:t>
            </a:r>
          </a:p>
          <a:p>
            <a:pPr lvl="1"/>
            <a:r>
              <a:rPr lang="en-US" sz="2100" dirty="0">
                <a:solidFill>
                  <a:srgbClr val="777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Assumes $11,000 average base premium year one</a:t>
            </a:r>
          </a:p>
          <a:p>
            <a:pPr lvl="1"/>
            <a:r>
              <a:rPr lang="en-US" sz="2100" dirty="0">
                <a:solidFill>
                  <a:srgbClr val="777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Assumes 12% savings year one, 9% thereafter</a:t>
            </a:r>
          </a:p>
          <a:p>
            <a:pPr lvl="1"/>
            <a:endParaRPr lang="en-US" sz="1600" dirty="0">
              <a:solidFill>
                <a:srgbClr val="7778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600" dirty="0">
              <a:solidFill>
                <a:srgbClr val="7778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600" dirty="0">
              <a:solidFill>
                <a:srgbClr val="7778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600" dirty="0">
              <a:solidFill>
                <a:srgbClr val="7778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1"/>
            <a:endParaRPr lang="en-US" sz="1600" dirty="0">
              <a:solidFill>
                <a:srgbClr val="77787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346075" lvl="1" indent="0">
              <a:buNone/>
            </a:pPr>
            <a:r>
              <a:rPr lang="en-US" sz="1200" dirty="0">
                <a:solidFill>
                  <a:srgbClr val="77787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Healthcare Trends Institute</a:t>
            </a: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73696" y="65882"/>
            <a:ext cx="8713303" cy="1325562"/>
          </a:xfrm>
        </p:spPr>
        <p:txBody>
          <a:bodyPr/>
          <a:lstStyle/>
          <a:p>
            <a:r>
              <a:rPr lang="en-US" dirty="0"/>
              <a:t>CDH Demonstrated Cost Savings</a:t>
            </a:r>
          </a:p>
        </p:txBody>
      </p:sp>
    </p:spTree>
    <p:extLst>
      <p:ext uri="{BB962C8B-B14F-4D97-AF65-F5344CB8AC3E}">
        <p14:creationId xmlns:p14="http://schemas.microsoft.com/office/powerpoint/2010/main" val="34138444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 descr="A person sitting at a table using a computer&#10;&#10;Description automatically generated">
            <a:extLst>
              <a:ext uri="{FF2B5EF4-FFF2-40B4-BE49-F238E27FC236}">
                <a16:creationId xmlns:a16="http://schemas.microsoft.com/office/drawing/2014/main" id="{E63C9D52-2F37-44FF-97E7-58C42E66502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896EF86E-EB98-4125-84AC-780A846397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570" y="1802296"/>
            <a:ext cx="4810030" cy="4544308"/>
          </a:xfrm>
        </p:spPr>
        <p:txBody>
          <a:bodyPr anchor="b"/>
          <a:lstStyle/>
          <a:p>
            <a:pPr>
              <a:defRPr/>
            </a:pPr>
            <a:r>
              <a:rPr lang="en-US" dirty="0">
                <a:solidFill>
                  <a:srgbClr val="002060"/>
                </a:solidFill>
              </a:rPr>
              <a:t>Most medical expenses are HSA eligible, such as: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</a:rPr>
              <a:t>Office Visit Copays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</a:rPr>
              <a:t>Prescription Drug Copays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</a:rPr>
              <a:t>Dental Treatment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</a:rPr>
              <a:t>Vision care, eyeglasses, and contact lenses 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</a:rPr>
              <a:t>Eye Operations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</a:rPr>
              <a:t>Over-the-counter medications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 sz="1800" dirty="0">
                <a:solidFill>
                  <a:srgbClr val="002060"/>
                </a:solidFill>
              </a:rPr>
              <a:t>Other unreimbursed health and dental expenses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EB67BD-443E-4A20-9193-46981A83F2A5}"/>
              </a:ext>
            </a:extLst>
          </p:cNvPr>
          <p:cNvSpPr/>
          <p:nvPr/>
        </p:nvSpPr>
        <p:spPr>
          <a:xfrm>
            <a:off x="360570" y="511396"/>
            <a:ext cx="58648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chemeClr val="accent1"/>
                </a:solidFill>
              </a:rPr>
              <a:t>What Expenses Can Be Reimbursed Through a Healthcare HSA?</a:t>
            </a:r>
          </a:p>
        </p:txBody>
      </p:sp>
    </p:spTree>
    <p:extLst>
      <p:ext uri="{BB962C8B-B14F-4D97-AF65-F5344CB8AC3E}">
        <p14:creationId xmlns:p14="http://schemas.microsoft.com/office/powerpoint/2010/main" val="828068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5">
      <a:dk1>
        <a:srgbClr val="000000"/>
      </a:dk1>
      <a:lt1>
        <a:srgbClr val="FFFFFF"/>
      </a:lt1>
      <a:dk2>
        <a:srgbClr val="B1B1B1"/>
      </a:dk2>
      <a:lt2>
        <a:srgbClr val="F0F0F0"/>
      </a:lt2>
      <a:accent1>
        <a:srgbClr val="F7008C"/>
      </a:accent1>
      <a:accent2>
        <a:srgbClr val="00A6DA"/>
      </a:accent2>
      <a:accent3>
        <a:srgbClr val="EBA300"/>
      </a:accent3>
      <a:accent4>
        <a:srgbClr val="0F23B6"/>
      </a:accent4>
      <a:accent5>
        <a:srgbClr val="B1B1B1"/>
      </a:accent5>
      <a:accent6>
        <a:srgbClr val="000000"/>
      </a:accent6>
      <a:hlink>
        <a:srgbClr val="F7008C"/>
      </a:hlink>
      <a:folHlink>
        <a:srgbClr val="F7008C"/>
      </a:folHlink>
    </a:clrScheme>
    <a:fontScheme name="isolved Manrope">
      <a:majorFont>
        <a:latin typeface="Manrope ExtraBold"/>
        <a:ea typeface=""/>
        <a:cs typeface=""/>
      </a:majorFont>
      <a:minorFont>
        <a:latin typeface="Manrope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F9EA31CB-0190-6646-A383-7F72707CECCC}" vid="{86BCC560-24A4-6644-81CF-75706CD9B1B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isolved Template October 2020</Template>
  <TotalTime>352</TotalTime>
  <Words>1050</Words>
  <Application>Microsoft Office PowerPoint</Application>
  <PresentationFormat>Widescreen</PresentationFormat>
  <Paragraphs>204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2" baseType="lpstr">
      <vt:lpstr>Manrope ExtraBold</vt:lpstr>
      <vt:lpstr>Manrope Light</vt:lpstr>
      <vt:lpstr>Calibri</vt:lpstr>
      <vt:lpstr>Manrope</vt:lpstr>
      <vt:lpstr>Wingdings</vt:lpstr>
      <vt:lpstr>Arial</vt:lpstr>
      <vt:lpstr>Manrope Medium</vt:lpstr>
      <vt:lpstr>Verdana</vt:lpstr>
      <vt:lpstr>Office Theme</vt:lpstr>
      <vt:lpstr>PowerPoint Presentation</vt:lpstr>
      <vt:lpstr>PowerPoint Presentation</vt:lpstr>
      <vt:lpstr>PowerPoint Presentation</vt:lpstr>
      <vt:lpstr>2023 Contributions and Out-of-Pocket Limits for Health Savings Accounts </vt:lpstr>
      <vt:lpstr>2023 Health Savings Accounts  Contribution Limits, Deductibles and  Out-of-Pocket Expenses</vt:lpstr>
      <vt:lpstr>HSA Product Characteristics</vt:lpstr>
      <vt:lpstr>CDH Plan Comparisons</vt:lpstr>
      <vt:lpstr>CDH Demonstrated Cost Savings</vt:lpstr>
      <vt:lpstr>PowerPoint Presentation</vt:lpstr>
      <vt:lpstr>PowerPoint Presentation</vt:lpstr>
      <vt:lpstr>PowerPoint Presentation</vt:lpstr>
      <vt:lpstr>PowerPoint Presentation</vt:lpstr>
      <vt:lpstr>Questions?  For more information, contact your HR representative.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Dawson, Cassie W.</dc:creator>
  <cp:lastModifiedBy>Hanshaw, Juli</cp:lastModifiedBy>
  <cp:revision>54</cp:revision>
  <dcterms:created xsi:type="dcterms:W3CDTF">2020-10-09T16:25:17Z</dcterms:created>
  <dcterms:modified xsi:type="dcterms:W3CDTF">2022-10-28T18:51:59Z</dcterms:modified>
</cp:coreProperties>
</file>